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Fira Sans Extra Condensed Medium"/>
      <p:regular r:id="rId15"/>
      <p:bold r:id="rId16"/>
      <p:italic r:id="rId17"/>
      <p:boldItalic r:id="rId18"/>
    </p:embeddedFont>
    <p:embeddedFont>
      <p:font typeface="Roboto Condensed"/>
      <p:regular r:id="rId19"/>
      <p:bold r:id="rId20"/>
      <p:italic r:id="rId21"/>
      <p:boldItalic r:id="rId22"/>
    </p:embeddedFont>
    <p:embeddedFont>
      <p:font typeface="Roboto Condensed Light"/>
      <p:regular r:id="rId23"/>
      <p:bold r:id="rId24"/>
      <p:italic r:id="rId25"/>
      <p:boldItalic r:id="rId26"/>
    </p:embeddedFont>
    <p:embeddedFont>
      <p:font typeface="Exo 2"/>
      <p:regular r:id="rId27"/>
      <p:bold r:id="rId28"/>
      <p:italic r:id="rId29"/>
      <p:boldItalic r:id="rId30"/>
    </p:embeddedFont>
    <p:embeddedFont>
      <p:font typeface="Cinzel Decorative"/>
      <p:regular r:id="rId31"/>
      <p:bold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.fntdata"/><Relationship Id="rId22" Type="http://schemas.openxmlformats.org/officeDocument/2006/relationships/font" Target="fonts/RobotoCondensed-boldItalic.fntdata"/><Relationship Id="rId21" Type="http://schemas.openxmlformats.org/officeDocument/2006/relationships/font" Target="fonts/RobotoCondensed-italic.fntdata"/><Relationship Id="rId24" Type="http://schemas.openxmlformats.org/officeDocument/2006/relationships/font" Target="fonts/RobotoCondensedLight-bold.fntdata"/><Relationship Id="rId23" Type="http://schemas.openxmlformats.org/officeDocument/2006/relationships/font" Target="fonts/RobotoCondensed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boldItalic.fntdata"/><Relationship Id="rId25" Type="http://schemas.openxmlformats.org/officeDocument/2006/relationships/font" Target="fonts/RobotoCondensedLight-italic.fntdata"/><Relationship Id="rId28" Type="http://schemas.openxmlformats.org/officeDocument/2006/relationships/font" Target="fonts/Exo2-bold.fntdata"/><Relationship Id="rId27" Type="http://schemas.openxmlformats.org/officeDocument/2006/relationships/font" Target="fonts/Exo2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inzelDecorative-regular.fntdata"/><Relationship Id="rId30" Type="http://schemas.openxmlformats.org/officeDocument/2006/relationships/font" Target="fonts/Exo2-boldItalic.fntdata"/><Relationship Id="rId11" Type="http://schemas.openxmlformats.org/officeDocument/2006/relationships/slide" Target="slides/slide7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6.xml"/><Relationship Id="rId32" Type="http://schemas.openxmlformats.org/officeDocument/2006/relationships/font" Target="fonts/CinzelDecorative-bold.fntdata"/><Relationship Id="rId13" Type="http://schemas.openxmlformats.org/officeDocument/2006/relationships/slide" Target="slides/slide9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-bold.fntdata"/><Relationship Id="rId15" Type="http://schemas.openxmlformats.org/officeDocument/2006/relationships/font" Target="fonts/FiraSansExtraCondensedMedium-regular.fntdata"/><Relationship Id="rId14" Type="http://schemas.openxmlformats.org/officeDocument/2006/relationships/slide" Target="slides/slide10.xml"/><Relationship Id="rId36" Type="http://schemas.openxmlformats.org/officeDocument/2006/relationships/font" Target="fonts/Merriweather-boldItalic.fntdata"/><Relationship Id="rId17" Type="http://schemas.openxmlformats.org/officeDocument/2006/relationships/font" Target="fonts/FiraSansExtraCondensedMedium-italic.fntdata"/><Relationship Id="rId16" Type="http://schemas.openxmlformats.org/officeDocument/2006/relationships/font" Target="fonts/FiraSansExtraCondensedMedium-bold.fntdata"/><Relationship Id="rId19" Type="http://schemas.openxmlformats.org/officeDocument/2006/relationships/font" Target="fonts/RobotoCondensed-regular.fntdata"/><Relationship Id="rId18" Type="http://schemas.openxmlformats.org/officeDocument/2006/relationships/font" Target="fonts/FiraSansExtraCondense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baafe93df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baafe93df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2817c6a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2817c6a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ad4f46a4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ad4f46a4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2817c6a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2817c6a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817c6af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817c6af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386d2c9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386d2c9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2817c6af1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2817c6af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ad4f46a4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ad4f46a4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ad4f46a4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ad4f46a4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ldable-robotics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50.jpg"/><Relationship Id="rId7" Type="http://schemas.openxmlformats.org/officeDocument/2006/relationships/image" Target="../media/image18.png"/><Relationship Id="rId8" Type="http://schemas.openxmlformats.org/officeDocument/2006/relationships/image" Target="../media/image21.png"/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13" Type="http://schemas.openxmlformats.org/officeDocument/2006/relationships/image" Target="../media/image28.png"/><Relationship Id="rId12" Type="http://schemas.openxmlformats.org/officeDocument/2006/relationships/image" Target="../media/image34.png"/><Relationship Id="rId15" Type="http://schemas.openxmlformats.org/officeDocument/2006/relationships/image" Target="../media/image32.png"/><Relationship Id="rId1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jpg"/><Relationship Id="rId4" Type="http://schemas.openxmlformats.org/officeDocument/2006/relationships/image" Target="../media/image33.jpg"/><Relationship Id="rId9" Type="http://schemas.openxmlformats.org/officeDocument/2006/relationships/image" Target="../media/image39.jpg"/><Relationship Id="rId5" Type="http://schemas.openxmlformats.org/officeDocument/2006/relationships/image" Target="../media/image38.png"/><Relationship Id="rId6" Type="http://schemas.openxmlformats.org/officeDocument/2006/relationships/hyperlink" Target="http://www.youtube.com/watch?v=QCOZnvxK18c" TargetMode="External"/><Relationship Id="rId7" Type="http://schemas.openxmlformats.org/officeDocument/2006/relationships/image" Target="../media/image35.jpg"/><Relationship Id="rId8" Type="http://schemas.openxmlformats.org/officeDocument/2006/relationships/hyperlink" Target="http://www.youtube.com/watch?v=JbtER94KXqw" TargetMode="External"/><Relationship Id="rId11" Type="http://schemas.openxmlformats.org/officeDocument/2006/relationships/image" Target="../media/image36.jpg"/><Relationship Id="rId10" Type="http://schemas.openxmlformats.org/officeDocument/2006/relationships/hyperlink" Target="http://www.youtube.com/watch?v=jvz192Rzh1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hyperlink" Target="http://www.youtube.com/watch?v=G9z8aXW-85M" TargetMode="External"/><Relationship Id="rId6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hyperlink" Target="http://www.youtube.com/watch?v=MWjch2MpxME" TargetMode="External"/><Relationship Id="rId5" Type="http://schemas.openxmlformats.org/officeDocument/2006/relationships/image" Target="../media/image47.jpg"/><Relationship Id="rId6" Type="http://schemas.openxmlformats.org/officeDocument/2006/relationships/hyperlink" Target="http://www.youtube.com/watch?v=YhBkmTZRUMs" TargetMode="External"/><Relationship Id="rId7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50.jpg"/><Relationship Id="rId5" Type="http://schemas.openxmlformats.org/officeDocument/2006/relationships/image" Target="../media/image32.png"/><Relationship Id="rId6" Type="http://schemas.openxmlformats.org/officeDocument/2006/relationships/image" Target="../media/image57.jpg"/><Relationship Id="rId7" Type="http://schemas.openxmlformats.org/officeDocument/2006/relationships/image" Target="../media/image46.png"/><Relationship Id="rId8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jpg"/><Relationship Id="rId4" Type="http://schemas.openxmlformats.org/officeDocument/2006/relationships/hyperlink" Target="http://www.youtube.com/watch?v=S7vYH2ecu3A" TargetMode="External"/><Relationship Id="rId5" Type="http://schemas.openxmlformats.org/officeDocument/2006/relationships/image" Target="../media/image49.jpg"/><Relationship Id="rId6" Type="http://schemas.openxmlformats.org/officeDocument/2006/relationships/hyperlink" Target="http://www.youtube.com/watch?v=yeljDBScJB8" TargetMode="External"/><Relationship Id="rId7" Type="http://schemas.openxmlformats.org/officeDocument/2006/relationships/image" Target="../media/image4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vlLY74CYc7Y" TargetMode="External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0" y="195200"/>
            <a:ext cx="8755500" cy="71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900">
                <a:solidFill>
                  <a:srgbClr val="0E2A47"/>
                </a:solidFill>
                <a:highlight>
                  <a:srgbClr val="EEEEEE"/>
                </a:highlight>
                <a:latin typeface="Cinzel Decorative"/>
                <a:ea typeface="Cinzel Decorative"/>
                <a:cs typeface="Cinzel Decorative"/>
                <a:sym typeface="Cinzel Decorative"/>
              </a:rPr>
              <a:t>Origami Tessellations Based Actuation</a:t>
            </a:r>
            <a:endParaRPr>
              <a:solidFill>
                <a:srgbClr val="0E2A47"/>
              </a:solidFill>
              <a:highlight>
                <a:srgbClr val="EEEEEE"/>
              </a:highlight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708488" y="841375"/>
            <a:ext cx="74409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How can the directional stiffness exhibited by origami tessellations be used to simplify the actuation and locomotion of a laminate robot?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5638800" y="0"/>
            <a:ext cx="3505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B55"/>
                </a:solidFill>
                <a:latin typeface="Merriweather"/>
                <a:ea typeface="Merriweather"/>
                <a:cs typeface="Merriweather"/>
                <a:sym typeface="Merriweather"/>
              </a:rPr>
              <a:t>EGR557: Foldable Robotics</a:t>
            </a:r>
            <a:endParaRPr sz="1800">
              <a:solidFill>
                <a:srgbClr val="213B5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35175" y="4758275"/>
            <a:ext cx="1077900" cy="2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Project Update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 rot="10800000">
            <a:off x="135675" y="46946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>
            <p:ph idx="1" type="subTitle"/>
          </p:nvPr>
        </p:nvSpPr>
        <p:spPr>
          <a:xfrm>
            <a:off x="1088850" y="4755250"/>
            <a:ext cx="903900" cy="3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Parameter ID &amp; Dynamics II</a:t>
            </a:r>
            <a:endParaRPr sz="1000"/>
          </a:p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2966963" y="4775100"/>
            <a:ext cx="967800" cy="2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 Prototype</a:t>
            </a:r>
            <a:endParaRPr sz="1000"/>
          </a:p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3883577" y="4758275"/>
            <a:ext cx="967800" cy="2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Conclusions</a:t>
            </a:r>
            <a:endParaRPr sz="1000"/>
          </a:p>
        </p:txBody>
      </p:sp>
      <p:grpSp>
        <p:nvGrpSpPr>
          <p:cNvPr id="151" name="Google Shape;151;p29"/>
          <p:cNvGrpSpPr/>
          <p:nvPr/>
        </p:nvGrpSpPr>
        <p:grpSpPr>
          <a:xfrm>
            <a:off x="366933" y="4429431"/>
            <a:ext cx="301635" cy="261016"/>
            <a:chOff x="-49764975" y="3183375"/>
            <a:chExt cx="299300" cy="299125"/>
          </a:xfrm>
        </p:grpSpPr>
        <p:sp>
          <p:nvSpPr>
            <p:cNvPr id="152" name="Google Shape;152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9"/>
          <p:cNvGrpSpPr/>
          <p:nvPr/>
        </p:nvGrpSpPr>
        <p:grpSpPr>
          <a:xfrm>
            <a:off x="1370787" y="4429433"/>
            <a:ext cx="301635" cy="261016"/>
            <a:chOff x="-49764975" y="3183375"/>
            <a:chExt cx="299300" cy="299125"/>
          </a:xfrm>
        </p:grpSpPr>
        <p:sp>
          <p:nvSpPr>
            <p:cNvPr id="162" name="Google Shape;162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2266646" y="4429422"/>
            <a:ext cx="301635" cy="261016"/>
            <a:chOff x="-49764975" y="3183375"/>
            <a:chExt cx="299300" cy="299125"/>
          </a:xfrm>
        </p:grpSpPr>
        <p:sp>
          <p:nvSpPr>
            <p:cNvPr id="172" name="Google Shape;172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9"/>
          <p:cNvGrpSpPr/>
          <p:nvPr/>
        </p:nvGrpSpPr>
        <p:grpSpPr>
          <a:xfrm>
            <a:off x="3223853" y="4429431"/>
            <a:ext cx="301635" cy="261016"/>
            <a:chOff x="-49764975" y="3183375"/>
            <a:chExt cx="299300" cy="299125"/>
          </a:xfrm>
        </p:grpSpPr>
        <p:sp>
          <p:nvSpPr>
            <p:cNvPr id="182" name="Google Shape;182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9"/>
          <p:cNvGrpSpPr/>
          <p:nvPr/>
        </p:nvGrpSpPr>
        <p:grpSpPr>
          <a:xfrm>
            <a:off x="4137897" y="4418043"/>
            <a:ext cx="301635" cy="261016"/>
            <a:chOff x="-49764975" y="3183375"/>
            <a:chExt cx="299300" cy="299125"/>
          </a:xfrm>
        </p:grpSpPr>
        <p:sp>
          <p:nvSpPr>
            <p:cNvPr id="192" name="Google Shape;192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9"/>
          <p:cNvSpPr txBox="1"/>
          <p:nvPr/>
        </p:nvSpPr>
        <p:spPr>
          <a:xfrm>
            <a:off x="103600" y="1869175"/>
            <a:ext cx="8984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Bio-inspiration: ‘Rat’ Motion/Behaviour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</a:t>
            </a:r>
            <a:endParaRPr b="1" sz="18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-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manufacturing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constraints may 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necessitate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a robot built at a slightly 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different</a:t>
            </a:r>
            <a:r>
              <a:rPr b="1" lang="en" sz="18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 scale</a:t>
            </a:r>
            <a:endParaRPr b="1" sz="18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851550" y="2816950"/>
            <a:ext cx="7440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Team - </a:t>
            </a: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Disha Vyas, Eric Feil, Manan Luthra, 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E2A47"/>
                </a:solidFill>
                <a:highlight>
                  <a:srgbClr val="EEEEEE"/>
                </a:highlight>
                <a:latin typeface="Exo 2"/>
                <a:ea typeface="Exo 2"/>
                <a:cs typeface="Exo 2"/>
                <a:sym typeface="Exo 2"/>
              </a:rPr>
              <a:t>Meet Shah, Dr. Dan Aukes (Advisor)</a:t>
            </a:r>
            <a:endParaRPr b="1" sz="2300">
              <a:solidFill>
                <a:srgbClr val="0E2A47"/>
              </a:solidFill>
              <a:highlight>
                <a:srgbClr val="EEEEEE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2080475" y="4710800"/>
            <a:ext cx="8103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Design Optimization &amp; Validation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References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38" name="Google Shape;538;p38"/>
          <p:cNvSpPr txBox="1"/>
          <p:nvPr/>
        </p:nvSpPr>
        <p:spPr>
          <a:xfrm>
            <a:off x="844025" y="903600"/>
            <a:ext cx="70698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[1] D. Aukes, “Foldable Robotics Github Repository”, </a:t>
            </a:r>
            <a:r>
              <a:rPr i="1" lang="en" sz="1300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https://foldable-robotics.github.io/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 A. J. Parker and K. A. Clarke, “Gait topography in rat locomotion,” Physiology &amp; Behavior, 14-Feb-2003. [Online]. Available: https://www.sciencedirect.com/science/article/abs/pii/0031938490902586. [Accessed: 12-Feb-2022]. 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[3] C. S. Howard, D. C. Blakeney, J. Medige, O. J. Moy, and C. A. Peimer, “Functional assessment in the rat by ground reaction forces,” Journal of Biomechanics, vol. 33, no. 6, pp. 751–757, 2000. 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[4] Dvm, Artur &amp; Md, Phd &amp; Md, Phd &amp; Bulas-Cruz, José &amp; Filipe, Vítor &amp; Melo-Pinto, Pedro &amp; Varejão, Artur &amp; Cabrita, António &amp; Meek, Marcel &amp; Bulas‐Cruz, José &amp; Gabriel, Ronaldo &amp; Melo‐Pinto, Pedro &amp; Winter, David, “Motion of the foot and ankle during the stance phase in rats”, Muscle &amp; Nerve, 2002, vol. 26, pp. 630 - 635, doi: 10.1002/mus.10242.  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[5] S. Wang et al., "Design and Control of a Miniature Quadruped Rat-inspired Robot," 2019 IEEE/ASME International Conference on Advanced Intelligent Mechatronics (AIM), 2019, pp. 346-351, doi: 10.1109/AIM.2019.8868662.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[6] Lucas, Peer., “Design of a Biomimetic Rodent Robot”, 2019, doi:  10.14459/2018md1464578. 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i="1"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ctrTitle"/>
          </p:nvPr>
        </p:nvSpPr>
        <p:spPr>
          <a:xfrm>
            <a:off x="2694225" y="48050"/>
            <a:ext cx="2890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E2A47"/>
                </a:solidFill>
              </a:rPr>
              <a:t>Parameter </a:t>
            </a:r>
            <a:r>
              <a:rPr lang="en" sz="2200">
                <a:solidFill>
                  <a:srgbClr val="0E2A47"/>
                </a:solidFill>
              </a:rPr>
              <a:t>ID</a:t>
            </a:r>
            <a:endParaRPr sz="2200">
              <a:solidFill>
                <a:srgbClr val="0E2A47"/>
              </a:solidFill>
            </a:endParaRPr>
          </a:p>
        </p:txBody>
      </p:sp>
      <p:sp>
        <p:nvSpPr>
          <p:cNvPr id="209" name="Google Shape;209;p30"/>
          <p:cNvSpPr txBox="1"/>
          <p:nvPr>
            <p:ph idx="4294967295" type="ctrTitle"/>
          </p:nvPr>
        </p:nvSpPr>
        <p:spPr>
          <a:xfrm>
            <a:off x="728950" y="139950"/>
            <a:ext cx="2407200" cy="1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/>
              <a:t>Materials:</a:t>
            </a:r>
            <a:endParaRPr sz="15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0.1 mm </a:t>
            </a:r>
            <a:r>
              <a:rPr lang="en" sz="1200"/>
              <a:t>Thickness</a:t>
            </a:r>
            <a:r>
              <a:rPr lang="en" sz="1200"/>
              <a:t> paper</a:t>
            </a:r>
            <a:endParaRPr sz="1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0.14” </a:t>
            </a:r>
            <a:r>
              <a:rPr lang="en" sz="1200"/>
              <a:t>Thickness Cardboard</a:t>
            </a:r>
            <a:endParaRPr sz="1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SG90 Mini Servo Motors</a:t>
            </a:r>
            <a:endParaRPr sz="1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5V power adaptor</a:t>
            </a:r>
            <a:endParaRPr sz="1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Arduino Processor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10" name="Google Shape;210;p30"/>
          <p:cNvSpPr txBox="1"/>
          <p:nvPr>
            <p:ph idx="4294967295" type="ctrTitle"/>
          </p:nvPr>
        </p:nvSpPr>
        <p:spPr>
          <a:xfrm>
            <a:off x="5873125" y="103200"/>
            <a:ext cx="2968200" cy="15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/>
              <a:t>Mass and Inertia Properties</a:t>
            </a:r>
            <a:r>
              <a:rPr lang="en" sz="1500" u="sng"/>
              <a:t>:</a:t>
            </a:r>
            <a:r>
              <a:rPr lang="en" sz="1400" u="sng"/>
              <a:t> </a:t>
            </a:r>
            <a:endParaRPr sz="14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 u="sng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</a:rPr>
              <a:t>Each leg: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</a:rPr>
              <a:t>2.5 gram weight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</a:rPr>
              <a:t>0.06” Thickness 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</a:rPr>
              <a:t>7.48inch total length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18340" l="9290" r="9290" t="0"/>
          <a:stretch/>
        </p:blipFill>
        <p:spPr>
          <a:xfrm>
            <a:off x="667325" y="2778175"/>
            <a:ext cx="1077900" cy="136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50" y="1699575"/>
            <a:ext cx="1148176" cy="10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752819" y="2970425"/>
            <a:ext cx="1599974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6">
            <a:alphaModFix/>
          </a:blip>
          <a:srcRect b="25463" l="25639" r="3297" t="3569"/>
          <a:stretch/>
        </p:blipFill>
        <p:spPr>
          <a:xfrm>
            <a:off x="1736125" y="1892699"/>
            <a:ext cx="1707889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2532" y="1678388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4146663" y="3215249"/>
            <a:ext cx="1111001" cy="154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0810" y="3486622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1525" y="3256988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85926" y="2995988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32770" y="1678389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7660" y="2007302"/>
            <a:ext cx="915124" cy="12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47850" y="1907725"/>
            <a:ext cx="1390325" cy="1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4294967295" type="subTitle"/>
          </p:nvPr>
        </p:nvSpPr>
        <p:spPr>
          <a:xfrm>
            <a:off x="35175" y="46058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224" name="Google Shape;224;p30"/>
          <p:cNvCxnSpPr/>
          <p:nvPr/>
        </p:nvCxnSpPr>
        <p:spPr>
          <a:xfrm rot="10800000">
            <a:off x="135675" y="45422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0"/>
          <p:cNvSpPr txBox="1"/>
          <p:nvPr>
            <p:ph idx="4294967295" type="subTitle"/>
          </p:nvPr>
        </p:nvSpPr>
        <p:spPr>
          <a:xfrm>
            <a:off x="1088850" y="4602850"/>
            <a:ext cx="9039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Parameter ID &amp; Dynamics II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6" name="Google Shape;226;p30"/>
          <p:cNvSpPr txBox="1"/>
          <p:nvPr>
            <p:ph idx="4294967295" type="subTitle"/>
          </p:nvPr>
        </p:nvSpPr>
        <p:spPr>
          <a:xfrm>
            <a:off x="2966963" y="4622700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Final Prototype</a:t>
            </a:r>
            <a:endParaRPr sz="1000"/>
          </a:p>
        </p:txBody>
      </p:sp>
      <p:sp>
        <p:nvSpPr>
          <p:cNvPr id="227" name="Google Shape;227;p30"/>
          <p:cNvSpPr txBox="1"/>
          <p:nvPr>
            <p:ph idx="4294967295" type="subTitle"/>
          </p:nvPr>
        </p:nvSpPr>
        <p:spPr>
          <a:xfrm>
            <a:off x="3883577" y="4605875"/>
            <a:ext cx="9678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Conclusions</a:t>
            </a:r>
            <a:endParaRPr sz="1000"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1433733" y="4277031"/>
            <a:ext cx="301635" cy="261016"/>
            <a:chOff x="-49764975" y="3183375"/>
            <a:chExt cx="299300" cy="299125"/>
          </a:xfrm>
        </p:grpSpPr>
        <p:sp>
          <p:nvSpPr>
            <p:cNvPr id="229" name="Google Shape;229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0"/>
          <p:cNvGrpSpPr/>
          <p:nvPr/>
        </p:nvGrpSpPr>
        <p:grpSpPr>
          <a:xfrm>
            <a:off x="380187" y="4277033"/>
            <a:ext cx="301635" cy="261016"/>
            <a:chOff x="-49764975" y="3183375"/>
            <a:chExt cx="299300" cy="299125"/>
          </a:xfrm>
        </p:grpSpPr>
        <p:sp>
          <p:nvSpPr>
            <p:cNvPr id="239" name="Google Shape;239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48" name="Google Shape;248;p30"/>
          <p:cNvGrpSpPr/>
          <p:nvPr/>
        </p:nvGrpSpPr>
        <p:grpSpPr>
          <a:xfrm>
            <a:off x="2266646" y="4277022"/>
            <a:ext cx="301635" cy="261016"/>
            <a:chOff x="-49764975" y="3183375"/>
            <a:chExt cx="299300" cy="299125"/>
          </a:xfrm>
        </p:grpSpPr>
        <p:sp>
          <p:nvSpPr>
            <p:cNvPr id="249" name="Google Shape;249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30"/>
          <p:cNvGrpSpPr/>
          <p:nvPr/>
        </p:nvGrpSpPr>
        <p:grpSpPr>
          <a:xfrm>
            <a:off x="3223853" y="4277031"/>
            <a:ext cx="301635" cy="261016"/>
            <a:chOff x="-49764975" y="3183375"/>
            <a:chExt cx="299300" cy="299125"/>
          </a:xfrm>
        </p:grpSpPr>
        <p:sp>
          <p:nvSpPr>
            <p:cNvPr id="259" name="Google Shape;259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0"/>
          <p:cNvGrpSpPr/>
          <p:nvPr/>
        </p:nvGrpSpPr>
        <p:grpSpPr>
          <a:xfrm>
            <a:off x="4137897" y="4265643"/>
            <a:ext cx="301635" cy="261016"/>
            <a:chOff x="-49764975" y="3183375"/>
            <a:chExt cx="299300" cy="299125"/>
          </a:xfrm>
        </p:grpSpPr>
        <p:sp>
          <p:nvSpPr>
            <p:cNvPr id="269" name="Google Shape;269;p3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30"/>
          <p:cNvSpPr txBox="1"/>
          <p:nvPr>
            <p:ph idx="4294967295" type="subTitle"/>
          </p:nvPr>
        </p:nvSpPr>
        <p:spPr>
          <a:xfrm>
            <a:off x="2080475" y="4558400"/>
            <a:ext cx="8103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Design Optimization &amp; Validation</a:t>
            </a:r>
            <a:endParaRPr sz="1000"/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15">
            <a:alphaModFix/>
          </a:blip>
          <a:srcRect b="14892" l="2872" r="2025" t="5679"/>
          <a:stretch/>
        </p:blipFill>
        <p:spPr>
          <a:xfrm>
            <a:off x="3728700" y="698062"/>
            <a:ext cx="1828621" cy="12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14605" l="16706" r="7969" t="19217"/>
          <a:stretch/>
        </p:blipFill>
        <p:spPr>
          <a:xfrm>
            <a:off x="2913884" y="3099590"/>
            <a:ext cx="1717425" cy="20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1467707" y="2210250"/>
            <a:ext cx="11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Leg Damping</a:t>
            </a:r>
            <a:endParaRPr/>
          </a:p>
        </p:txBody>
      </p:sp>
      <p:cxnSp>
        <p:nvCxnSpPr>
          <p:cNvPr id="286" name="Google Shape;286;p31"/>
          <p:cNvCxnSpPr/>
          <p:nvPr/>
        </p:nvCxnSpPr>
        <p:spPr>
          <a:xfrm>
            <a:off x="1239110" y="2503364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7" name="Google Shape;287;p31"/>
          <p:cNvGrpSpPr/>
          <p:nvPr/>
        </p:nvGrpSpPr>
        <p:grpSpPr>
          <a:xfrm>
            <a:off x="6480592" y="-121980"/>
            <a:ext cx="1417800" cy="808582"/>
            <a:chOff x="6677550" y="2226275"/>
            <a:chExt cx="3000000" cy="808582"/>
          </a:xfrm>
        </p:grpSpPr>
        <p:cxnSp>
          <p:nvCxnSpPr>
            <p:cNvPr id="288" name="Google Shape;288;p31"/>
            <p:cNvCxnSpPr/>
            <p:nvPr/>
          </p:nvCxnSpPr>
          <p:spPr>
            <a:xfrm>
              <a:off x="6689850" y="2698857"/>
              <a:ext cx="4500" cy="336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9" name="Google Shape;289;p31"/>
            <p:cNvSpPr txBox="1"/>
            <p:nvPr/>
          </p:nvSpPr>
          <p:spPr>
            <a:xfrm>
              <a:off x="6677550" y="2226275"/>
              <a:ext cx="300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hlink"/>
                  </a:solidFill>
                  <a:latin typeface="Exo 2"/>
                  <a:ea typeface="Exo 2"/>
                  <a:cs typeface="Exo 2"/>
                  <a:sym typeface="Exo 2"/>
                </a:rPr>
                <a:t>Low Rotational </a:t>
              </a:r>
              <a:endParaRPr b="1" sz="12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hlink"/>
                  </a:solidFill>
                  <a:latin typeface="Exo 2"/>
                  <a:ea typeface="Exo 2"/>
                  <a:cs typeface="Exo 2"/>
                  <a:sym typeface="Exo 2"/>
                </a:rPr>
                <a:t>Inertia Test</a:t>
              </a:r>
              <a:endParaRPr/>
            </a:p>
          </p:txBody>
        </p:sp>
        <p:cxnSp>
          <p:nvCxnSpPr>
            <p:cNvPr id="290" name="Google Shape;290;p31"/>
            <p:cNvCxnSpPr/>
            <p:nvPr/>
          </p:nvCxnSpPr>
          <p:spPr>
            <a:xfrm flipH="1" rot="10800000">
              <a:off x="6677550" y="2690700"/>
              <a:ext cx="2554500" cy="5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1" name="Google Shape;291;p31"/>
          <p:cNvSpPr txBox="1"/>
          <p:nvPr/>
        </p:nvSpPr>
        <p:spPr>
          <a:xfrm>
            <a:off x="1715779" y="4559241"/>
            <a:ext cx="16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Buckling Test</a:t>
            </a:r>
            <a:endParaRPr b="1" sz="12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92" name="Google Shape;292;p31"/>
          <p:cNvCxnSpPr/>
          <p:nvPr/>
        </p:nvCxnSpPr>
        <p:spPr>
          <a:xfrm flipH="1" rot="10800000">
            <a:off x="1777151" y="4853553"/>
            <a:ext cx="1151100" cy="6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704" y="959388"/>
            <a:ext cx="2903034" cy="16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>
            <p:ph type="ctrTitle"/>
          </p:nvPr>
        </p:nvSpPr>
        <p:spPr>
          <a:xfrm>
            <a:off x="3034200" y="82000"/>
            <a:ext cx="2890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E2A47"/>
                </a:solidFill>
              </a:rPr>
              <a:t>Parameter ID</a:t>
            </a:r>
            <a:endParaRPr sz="2300">
              <a:solidFill>
                <a:srgbClr val="0E2A47"/>
              </a:solidFill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112" y="2503363"/>
            <a:ext cx="3790163" cy="2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 title="Buckling Test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50" y="2628150"/>
            <a:ext cx="2682433" cy="20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 title="Low Rotational Inertia Test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3202" y="430925"/>
            <a:ext cx="2722874" cy="20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 title="Damping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7025" y="198437"/>
            <a:ext cx="2682425" cy="201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ctrTitle"/>
          </p:nvPr>
        </p:nvSpPr>
        <p:spPr>
          <a:xfrm>
            <a:off x="1361825" y="-429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Dynamics II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04" name="Google Shape;304;p32"/>
          <p:cNvSpPr txBox="1"/>
          <p:nvPr>
            <p:ph idx="4294967295" type="ctrTitle"/>
          </p:nvPr>
        </p:nvSpPr>
        <p:spPr>
          <a:xfrm>
            <a:off x="3284975" y="2928825"/>
            <a:ext cx="13680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System Dynamics Representation for  Robot</a:t>
            </a:r>
            <a:endParaRPr sz="1200"/>
          </a:p>
        </p:txBody>
      </p:sp>
      <p:cxnSp>
        <p:nvCxnSpPr>
          <p:cNvPr id="305" name="Google Shape;305;p32"/>
          <p:cNvCxnSpPr/>
          <p:nvPr/>
        </p:nvCxnSpPr>
        <p:spPr>
          <a:xfrm>
            <a:off x="2526413" y="3800625"/>
            <a:ext cx="1847400" cy="10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5" y="2794675"/>
            <a:ext cx="3127500" cy="2178600"/>
          </a:xfrm>
          <a:prstGeom prst="snip2DiagRect">
            <a:avLst>
              <a:gd fmla="val 8273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32"/>
          <p:cNvSpPr txBox="1"/>
          <p:nvPr>
            <p:ph idx="4294967295" type="ctrTitle"/>
          </p:nvPr>
        </p:nvSpPr>
        <p:spPr>
          <a:xfrm>
            <a:off x="4705888" y="434525"/>
            <a:ext cx="12900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Animation for System Dynamics</a:t>
            </a:r>
            <a:endParaRPr sz="1200"/>
          </a:p>
        </p:txBody>
      </p:sp>
      <p:cxnSp>
        <p:nvCxnSpPr>
          <p:cNvPr id="308" name="Google Shape;308;p32"/>
          <p:cNvCxnSpPr/>
          <p:nvPr/>
        </p:nvCxnSpPr>
        <p:spPr>
          <a:xfrm>
            <a:off x="4996288" y="113362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2"/>
          <p:cNvSpPr txBox="1"/>
          <p:nvPr>
            <p:ph idx="4294967295" type="ctrTitle"/>
          </p:nvPr>
        </p:nvSpPr>
        <p:spPr>
          <a:xfrm>
            <a:off x="3048150" y="719025"/>
            <a:ext cx="13680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Coordinate Representation for a leg in Robot</a:t>
            </a:r>
            <a:endParaRPr sz="1200"/>
          </a:p>
        </p:txBody>
      </p:sp>
      <p:cxnSp>
        <p:nvCxnSpPr>
          <p:cNvPr id="310" name="Google Shape;310;p32"/>
          <p:cNvCxnSpPr/>
          <p:nvPr/>
        </p:nvCxnSpPr>
        <p:spPr>
          <a:xfrm>
            <a:off x="2903838" y="159082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2"/>
          <p:cNvSpPr txBox="1"/>
          <p:nvPr>
            <p:ph idx="4294967295" type="ctrTitle"/>
          </p:nvPr>
        </p:nvSpPr>
        <p:spPr>
          <a:xfrm>
            <a:off x="4705888" y="434525"/>
            <a:ext cx="12900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Animation for System Dynamics</a:t>
            </a:r>
            <a:endParaRPr sz="1200"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50" y="123725"/>
            <a:ext cx="2863200" cy="2520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4294967295" type="subTitle"/>
          </p:nvPr>
        </p:nvSpPr>
        <p:spPr>
          <a:xfrm>
            <a:off x="4378575" y="4575796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314" name="Google Shape;314;p32"/>
          <p:cNvCxnSpPr/>
          <p:nvPr/>
        </p:nvCxnSpPr>
        <p:spPr>
          <a:xfrm rot="10800000">
            <a:off x="4479075" y="4512196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2"/>
          <p:cNvSpPr txBox="1"/>
          <p:nvPr>
            <p:ph idx="4294967295" type="subTitle"/>
          </p:nvPr>
        </p:nvSpPr>
        <p:spPr>
          <a:xfrm>
            <a:off x="5432250" y="4572771"/>
            <a:ext cx="9039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Parameter ID &amp; Dynamics II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6" name="Google Shape;316;p32"/>
          <p:cNvSpPr txBox="1"/>
          <p:nvPr>
            <p:ph idx="4294967295" type="subTitle"/>
          </p:nvPr>
        </p:nvSpPr>
        <p:spPr>
          <a:xfrm>
            <a:off x="7310363" y="4592621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Final Prototype</a:t>
            </a:r>
            <a:endParaRPr sz="1000"/>
          </a:p>
        </p:txBody>
      </p:sp>
      <p:sp>
        <p:nvSpPr>
          <p:cNvPr id="317" name="Google Shape;317;p32"/>
          <p:cNvSpPr txBox="1"/>
          <p:nvPr>
            <p:ph idx="4294967295" type="subTitle"/>
          </p:nvPr>
        </p:nvSpPr>
        <p:spPr>
          <a:xfrm>
            <a:off x="8226977" y="4575796"/>
            <a:ext cx="9678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Conclusions</a:t>
            </a:r>
            <a:endParaRPr sz="1000"/>
          </a:p>
        </p:txBody>
      </p:sp>
      <p:grpSp>
        <p:nvGrpSpPr>
          <p:cNvPr id="318" name="Google Shape;318;p32"/>
          <p:cNvGrpSpPr/>
          <p:nvPr/>
        </p:nvGrpSpPr>
        <p:grpSpPr>
          <a:xfrm>
            <a:off x="5777133" y="4246952"/>
            <a:ext cx="301635" cy="261016"/>
            <a:chOff x="-49764975" y="3183375"/>
            <a:chExt cx="299300" cy="299125"/>
          </a:xfrm>
        </p:grpSpPr>
        <p:sp>
          <p:nvSpPr>
            <p:cNvPr id="319" name="Google Shape;31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2"/>
          <p:cNvGrpSpPr/>
          <p:nvPr/>
        </p:nvGrpSpPr>
        <p:grpSpPr>
          <a:xfrm>
            <a:off x="4723587" y="4246954"/>
            <a:ext cx="301635" cy="261016"/>
            <a:chOff x="-49764975" y="3183375"/>
            <a:chExt cx="299300" cy="299125"/>
          </a:xfrm>
        </p:grpSpPr>
        <p:sp>
          <p:nvSpPr>
            <p:cNvPr id="329" name="Google Shape;32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38" name="Google Shape;338;p32"/>
          <p:cNvGrpSpPr/>
          <p:nvPr/>
        </p:nvGrpSpPr>
        <p:grpSpPr>
          <a:xfrm>
            <a:off x="6610046" y="4246943"/>
            <a:ext cx="301635" cy="261016"/>
            <a:chOff x="-49764975" y="3183375"/>
            <a:chExt cx="299300" cy="299125"/>
          </a:xfrm>
        </p:grpSpPr>
        <p:sp>
          <p:nvSpPr>
            <p:cNvPr id="339" name="Google Shape;33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7567253" y="4246952"/>
            <a:ext cx="301635" cy="261016"/>
            <a:chOff x="-49764975" y="3183375"/>
            <a:chExt cx="299300" cy="299125"/>
          </a:xfrm>
        </p:grpSpPr>
        <p:sp>
          <p:nvSpPr>
            <p:cNvPr id="349" name="Google Shape;34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2"/>
          <p:cNvGrpSpPr/>
          <p:nvPr/>
        </p:nvGrpSpPr>
        <p:grpSpPr>
          <a:xfrm>
            <a:off x="8481297" y="4235564"/>
            <a:ext cx="301635" cy="261016"/>
            <a:chOff x="-49764975" y="3183375"/>
            <a:chExt cx="299300" cy="299125"/>
          </a:xfrm>
        </p:grpSpPr>
        <p:sp>
          <p:nvSpPr>
            <p:cNvPr id="359" name="Google Shape;35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2"/>
          <p:cNvSpPr txBox="1"/>
          <p:nvPr>
            <p:ph idx="4294967295" type="subTitle"/>
          </p:nvPr>
        </p:nvSpPr>
        <p:spPr>
          <a:xfrm>
            <a:off x="6423875" y="4528321"/>
            <a:ext cx="8103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Design Optimization &amp; Validation</a:t>
            </a:r>
            <a:endParaRPr sz="1000"/>
          </a:p>
        </p:txBody>
      </p:sp>
      <p:pic>
        <p:nvPicPr>
          <p:cNvPr id="369" name="Google Shape;369;p32" title="System Dynamic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225" y="1202725"/>
            <a:ext cx="3951550" cy="296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>
            <p:ph type="ctrTitle"/>
          </p:nvPr>
        </p:nvSpPr>
        <p:spPr>
          <a:xfrm>
            <a:off x="1964850" y="-1043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E2A47"/>
                </a:solidFill>
              </a:rPr>
              <a:t>Design Optimization</a:t>
            </a:r>
            <a:endParaRPr sz="2300">
              <a:solidFill>
                <a:srgbClr val="0E2A47"/>
              </a:solidFill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17" y="451725"/>
            <a:ext cx="4327808" cy="25716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1992762" y="2969650"/>
            <a:ext cx="24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End Stop Angle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 rot="-5400000">
            <a:off x="-212700" y="1373274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erformance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152400" y="3369838"/>
            <a:ext cx="52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optimum end stop angle was determined to be 39.5 degrees.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33"/>
          <p:cNvSpPr txBox="1"/>
          <p:nvPr>
            <p:ph idx="4294967295" type="subTitle"/>
          </p:nvPr>
        </p:nvSpPr>
        <p:spPr>
          <a:xfrm>
            <a:off x="35175" y="4605875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380" name="Google Shape;380;p33"/>
          <p:cNvCxnSpPr/>
          <p:nvPr/>
        </p:nvCxnSpPr>
        <p:spPr>
          <a:xfrm rot="10800000">
            <a:off x="135675" y="4542275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3"/>
          <p:cNvSpPr txBox="1"/>
          <p:nvPr>
            <p:ph idx="4294967295" type="subTitle"/>
          </p:nvPr>
        </p:nvSpPr>
        <p:spPr>
          <a:xfrm>
            <a:off x="1088850" y="4602850"/>
            <a:ext cx="9039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Parameter ID &amp; Dynamics II</a:t>
            </a:r>
            <a:endParaRPr sz="1000"/>
          </a:p>
        </p:txBody>
      </p:sp>
      <p:sp>
        <p:nvSpPr>
          <p:cNvPr id="382" name="Google Shape;382;p33"/>
          <p:cNvSpPr txBox="1"/>
          <p:nvPr>
            <p:ph idx="4294967295" type="subTitle"/>
          </p:nvPr>
        </p:nvSpPr>
        <p:spPr>
          <a:xfrm>
            <a:off x="2966963" y="4622700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Final Prototype</a:t>
            </a:r>
            <a:endParaRPr sz="1000"/>
          </a:p>
        </p:txBody>
      </p:sp>
      <p:sp>
        <p:nvSpPr>
          <p:cNvPr id="383" name="Google Shape;383;p33"/>
          <p:cNvSpPr txBox="1"/>
          <p:nvPr>
            <p:ph idx="4294967295" type="subTitle"/>
          </p:nvPr>
        </p:nvSpPr>
        <p:spPr>
          <a:xfrm>
            <a:off x="3883577" y="4605875"/>
            <a:ext cx="9678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Conclusions</a:t>
            </a:r>
            <a:endParaRPr sz="1000"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380187" y="4277033"/>
            <a:ext cx="301635" cy="261016"/>
            <a:chOff x="-49764975" y="3183375"/>
            <a:chExt cx="299300" cy="299125"/>
          </a:xfrm>
        </p:grpSpPr>
        <p:sp>
          <p:nvSpPr>
            <p:cNvPr id="385" name="Google Shape;385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94" name="Google Shape;394;p33"/>
          <p:cNvGrpSpPr/>
          <p:nvPr/>
        </p:nvGrpSpPr>
        <p:grpSpPr>
          <a:xfrm>
            <a:off x="1428446" y="4277022"/>
            <a:ext cx="301635" cy="261016"/>
            <a:chOff x="-49764975" y="3183375"/>
            <a:chExt cx="299300" cy="299125"/>
          </a:xfrm>
        </p:grpSpPr>
        <p:sp>
          <p:nvSpPr>
            <p:cNvPr id="395" name="Google Shape;395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33"/>
          <p:cNvGrpSpPr/>
          <p:nvPr/>
        </p:nvGrpSpPr>
        <p:grpSpPr>
          <a:xfrm>
            <a:off x="3223853" y="4277031"/>
            <a:ext cx="301635" cy="261016"/>
            <a:chOff x="-49764975" y="3183375"/>
            <a:chExt cx="299300" cy="299125"/>
          </a:xfrm>
        </p:grpSpPr>
        <p:sp>
          <p:nvSpPr>
            <p:cNvPr id="405" name="Google Shape;405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3"/>
          <p:cNvGrpSpPr/>
          <p:nvPr/>
        </p:nvGrpSpPr>
        <p:grpSpPr>
          <a:xfrm>
            <a:off x="4137897" y="4265643"/>
            <a:ext cx="301635" cy="261016"/>
            <a:chOff x="-49764975" y="3183375"/>
            <a:chExt cx="299300" cy="299125"/>
          </a:xfrm>
        </p:grpSpPr>
        <p:sp>
          <p:nvSpPr>
            <p:cNvPr id="415" name="Google Shape;415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3"/>
          <p:cNvSpPr txBox="1"/>
          <p:nvPr>
            <p:ph idx="4294967295" type="subTitle"/>
          </p:nvPr>
        </p:nvSpPr>
        <p:spPr>
          <a:xfrm>
            <a:off x="1990238" y="4558400"/>
            <a:ext cx="967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Design Optimization &amp; Validation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5" name="Google Shape;425;p33"/>
          <p:cNvGrpSpPr/>
          <p:nvPr/>
        </p:nvGrpSpPr>
        <p:grpSpPr>
          <a:xfrm>
            <a:off x="2332820" y="4261451"/>
            <a:ext cx="301635" cy="261016"/>
            <a:chOff x="-49764975" y="3183375"/>
            <a:chExt cx="299300" cy="299125"/>
          </a:xfrm>
        </p:grpSpPr>
        <p:sp>
          <p:nvSpPr>
            <p:cNvPr id="426" name="Google Shape;426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3"/>
          <p:cNvSpPr txBox="1"/>
          <p:nvPr/>
        </p:nvSpPr>
        <p:spPr>
          <a:xfrm>
            <a:off x="6064275" y="115250"/>
            <a:ext cx="276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Simulation with End stop angle: 0 </a:t>
            </a:r>
            <a:endParaRPr/>
          </a:p>
        </p:txBody>
      </p:sp>
      <p:sp>
        <p:nvSpPr>
          <p:cNvPr id="436" name="Google Shape;436;p33"/>
          <p:cNvSpPr txBox="1"/>
          <p:nvPr/>
        </p:nvSpPr>
        <p:spPr>
          <a:xfrm>
            <a:off x="5861500" y="2687713"/>
            <a:ext cx="293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Simulation with End stop angle: 39.5 </a:t>
            </a:r>
            <a:endParaRPr/>
          </a:p>
        </p:txBody>
      </p:sp>
      <p:pic>
        <p:nvPicPr>
          <p:cNvPr id="437" name="Google Shape;437;p33" title="System Dynamic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613" y="2969644"/>
            <a:ext cx="2904575" cy="217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 title="System Dynamic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6700" y="420050"/>
            <a:ext cx="2982400" cy="2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 txBox="1"/>
          <p:nvPr>
            <p:ph type="ctrTitle"/>
          </p:nvPr>
        </p:nvSpPr>
        <p:spPr>
          <a:xfrm>
            <a:off x="202925" y="187500"/>
            <a:ext cx="2745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E2A47"/>
                </a:solidFill>
              </a:rPr>
              <a:t>Single</a:t>
            </a:r>
            <a:r>
              <a:rPr lang="en" sz="1500">
                <a:solidFill>
                  <a:srgbClr val="0E2A47"/>
                </a:solidFill>
              </a:rPr>
              <a:t> Layer Design:</a:t>
            </a:r>
            <a:endParaRPr sz="1500">
              <a:solidFill>
                <a:srgbClr val="0E2A47"/>
              </a:solidFill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325" y="85250"/>
            <a:ext cx="2383250" cy="242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34"/>
          <p:cNvCxnSpPr/>
          <p:nvPr/>
        </p:nvCxnSpPr>
        <p:spPr>
          <a:xfrm>
            <a:off x="7406337" y="2758863"/>
            <a:ext cx="5400" cy="45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6" name="Google Shape;446;p34"/>
          <p:cNvPicPr preferRelativeResize="0"/>
          <p:nvPr/>
        </p:nvPicPr>
        <p:blipFill rotWithShape="1">
          <a:blip r:embed="rId4">
            <a:alphaModFix/>
          </a:blip>
          <a:srcRect b="25463" l="25639" r="3297" t="3569"/>
          <a:stretch/>
        </p:blipFill>
        <p:spPr>
          <a:xfrm>
            <a:off x="5943172" y="3234275"/>
            <a:ext cx="2931727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4"/>
          <p:cNvPicPr preferRelativeResize="0"/>
          <p:nvPr/>
        </p:nvPicPr>
        <p:blipFill rotWithShape="1">
          <a:blip r:embed="rId5">
            <a:alphaModFix/>
          </a:blip>
          <a:srcRect b="14892" l="10621" r="8850" t="5679"/>
          <a:stretch/>
        </p:blipFill>
        <p:spPr>
          <a:xfrm>
            <a:off x="0" y="2961600"/>
            <a:ext cx="2745299" cy="159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/>
          <p:cNvPicPr preferRelativeResize="0"/>
          <p:nvPr/>
        </p:nvPicPr>
        <p:blipFill rotWithShape="1">
          <a:blip r:embed="rId6">
            <a:alphaModFix/>
          </a:blip>
          <a:srcRect b="0" l="0" r="17525" t="0"/>
          <a:stretch/>
        </p:blipFill>
        <p:spPr>
          <a:xfrm rot="-5400000">
            <a:off x="3361039" y="2392362"/>
            <a:ext cx="1846149" cy="298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675" y="-1687"/>
            <a:ext cx="2488301" cy="273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0562" y="2784813"/>
            <a:ext cx="1431924" cy="190922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4"/>
          <p:cNvSpPr txBox="1"/>
          <p:nvPr/>
        </p:nvSpPr>
        <p:spPr>
          <a:xfrm>
            <a:off x="293500" y="684900"/>
            <a:ext cx="274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Blue lines are etched by laser causing the cardstock to fold easily along them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 lines are cuts made by the laser cutter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ctrTitle"/>
          </p:nvPr>
        </p:nvSpPr>
        <p:spPr>
          <a:xfrm>
            <a:off x="646638" y="120325"/>
            <a:ext cx="28374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Final Prototype</a:t>
            </a:r>
            <a:endParaRPr>
              <a:solidFill>
                <a:srgbClr val="0E2A47"/>
              </a:solidFill>
            </a:endParaRPr>
          </a:p>
        </p:txBody>
      </p:sp>
      <p:pic>
        <p:nvPicPr>
          <p:cNvPr id="457" name="Google Shape;457;p35"/>
          <p:cNvPicPr preferRelativeResize="0"/>
          <p:nvPr/>
        </p:nvPicPr>
        <p:blipFill rotWithShape="1">
          <a:blip r:embed="rId3">
            <a:alphaModFix/>
          </a:blip>
          <a:srcRect b="21135" l="0" r="0" t="0"/>
          <a:stretch/>
        </p:blipFill>
        <p:spPr>
          <a:xfrm>
            <a:off x="4931813" y="120325"/>
            <a:ext cx="2837402" cy="183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5" title="Final Prototype - 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750" y="1990800"/>
            <a:ext cx="4017775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 title="Final Prototype - 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75" y="1990794"/>
            <a:ext cx="4017775" cy="3013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E2A47"/>
                </a:solidFill>
              </a:rPr>
              <a:t>Conclusion</a:t>
            </a:r>
            <a:endParaRPr sz="2300">
              <a:solidFill>
                <a:srgbClr val="0E2A47"/>
              </a:solidFill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320900" y="552525"/>
            <a:ext cx="783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Advantages: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Overcomes the challenge of coordination and rely on fewer individual sub-units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Lightweight, compact, and scalable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while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mainta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ining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its kinematic behavior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Flexible and Inexpensive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Only one motor is needed per limb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320900" y="2345550"/>
            <a:ext cx="774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Impact: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Provokes creativity amongst the research community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Motivate roboticists to design complex mechanical systems with movements that can be controlled by a single motor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320900" y="3292925"/>
            <a:ext cx="702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Remaining research: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 specific strategies to improve the prototype design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 better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dynamic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simulation of robot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320900" y="1770625"/>
            <a:ext cx="70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Drawbacks: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Stability (This drawback might get solved if we use 3 pair of legs)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36"/>
          <p:cNvSpPr txBox="1"/>
          <p:nvPr>
            <p:ph idx="4294967295" type="subTitle"/>
          </p:nvPr>
        </p:nvSpPr>
        <p:spPr>
          <a:xfrm>
            <a:off x="0" y="4586428"/>
            <a:ext cx="10779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Project Update</a:t>
            </a:r>
            <a:endParaRPr sz="1000"/>
          </a:p>
        </p:txBody>
      </p:sp>
      <p:cxnSp>
        <p:nvCxnSpPr>
          <p:cNvPr id="470" name="Google Shape;470;p36"/>
          <p:cNvCxnSpPr/>
          <p:nvPr/>
        </p:nvCxnSpPr>
        <p:spPr>
          <a:xfrm rot="10800000">
            <a:off x="100500" y="4629107"/>
            <a:ext cx="468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6"/>
          <p:cNvSpPr txBox="1"/>
          <p:nvPr>
            <p:ph idx="4294967295" type="subTitle"/>
          </p:nvPr>
        </p:nvSpPr>
        <p:spPr>
          <a:xfrm>
            <a:off x="1053675" y="4583403"/>
            <a:ext cx="9039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Parameter ID &amp; Dynamics II</a:t>
            </a:r>
            <a:endParaRPr sz="1000"/>
          </a:p>
        </p:txBody>
      </p:sp>
      <p:sp>
        <p:nvSpPr>
          <p:cNvPr id="472" name="Google Shape;472;p36"/>
          <p:cNvSpPr txBox="1"/>
          <p:nvPr>
            <p:ph idx="4294967295" type="subTitle"/>
          </p:nvPr>
        </p:nvSpPr>
        <p:spPr>
          <a:xfrm>
            <a:off x="2931788" y="4603253"/>
            <a:ext cx="9678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Final Prototype</a:t>
            </a:r>
            <a:endParaRPr sz="1000"/>
          </a:p>
        </p:txBody>
      </p:sp>
      <p:sp>
        <p:nvSpPr>
          <p:cNvPr id="473" name="Google Shape;473;p36"/>
          <p:cNvSpPr txBox="1"/>
          <p:nvPr>
            <p:ph idx="4294967295" type="subTitle"/>
          </p:nvPr>
        </p:nvSpPr>
        <p:spPr>
          <a:xfrm>
            <a:off x="3899602" y="4586428"/>
            <a:ext cx="9678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Conclusion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74" name="Google Shape;474;p36"/>
          <p:cNvGrpSpPr/>
          <p:nvPr/>
        </p:nvGrpSpPr>
        <p:grpSpPr>
          <a:xfrm>
            <a:off x="345012" y="4363864"/>
            <a:ext cx="301635" cy="261016"/>
            <a:chOff x="-49764975" y="3183375"/>
            <a:chExt cx="299300" cy="299125"/>
          </a:xfrm>
        </p:grpSpPr>
        <p:sp>
          <p:nvSpPr>
            <p:cNvPr id="475" name="Google Shape;475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484" name="Google Shape;484;p36"/>
          <p:cNvGrpSpPr/>
          <p:nvPr/>
        </p:nvGrpSpPr>
        <p:grpSpPr>
          <a:xfrm>
            <a:off x="1393271" y="4363854"/>
            <a:ext cx="301635" cy="261016"/>
            <a:chOff x="-49764975" y="3183375"/>
            <a:chExt cx="299300" cy="299125"/>
          </a:xfrm>
        </p:grpSpPr>
        <p:sp>
          <p:nvSpPr>
            <p:cNvPr id="485" name="Google Shape;485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6"/>
          <p:cNvGrpSpPr/>
          <p:nvPr/>
        </p:nvGrpSpPr>
        <p:grpSpPr>
          <a:xfrm>
            <a:off x="2350478" y="4363862"/>
            <a:ext cx="301635" cy="261016"/>
            <a:chOff x="-49764975" y="3183375"/>
            <a:chExt cx="299300" cy="299125"/>
          </a:xfrm>
        </p:grpSpPr>
        <p:sp>
          <p:nvSpPr>
            <p:cNvPr id="495" name="Google Shape;495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6"/>
          <p:cNvGrpSpPr/>
          <p:nvPr/>
        </p:nvGrpSpPr>
        <p:grpSpPr>
          <a:xfrm>
            <a:off x="3264522" y="4362501"/>
            <a:ext cx="301635" cy="261016"/>
            <a:chOff x="-49764975" y="3183375"/>
            <a:chExt cx="299300" cy="299125"/>
          </a:xfrm>
        </p:grpSpPr>
        <p:sp>
          <p:nvSpPr>
            <p:cNvPr id="505" name="Google Shape;505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36"/>
          <p:cNvSpPr txBox="1"/>
          <p:nvPr>
            <p:ph idx="4294967295" type="subTitle"/>
          </p:nvPr>
        </p:nvSpPr>
        <p:spPr>
          <a:xfrm>
            <a:off x="1955063" y="4538953"/>
            <a:ext cx="967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Design Optimization &amp; Validation</a:t>
            </a:r>
            <a:endParaRPr sz="1000"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4126445" y="4368335"/>
            <a:ext cx="301635" cy="261016"/>
            <a:chOff x="-49764975" y="3183375"/>
            <a:chExt cx="299300" cy="299125"/>
          </a:xfrm>
        </p:grpSpPr>
        <p:sp>
          <p:nvSpPr>
            <p:cNvPr id="516" name="Google Shape;516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7"/>
          <p:cNvSpPr txBox="1"/>
          <p:nvPr>
            <p:ph type="ctrTitle"/>
          </p:nvPr>
        </p:nvSpPr>
        <p:spPr>
          <a:xfrm>
            <a:off x="1964850" y="48050"/>
            <a:ext cx="5214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Future Plans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517650" y="959550"/>
            <a:ext cx="81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5183600" y="1463850"/>
            <a:ext cx="306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Potential application in space exploration because of light weight structure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Efficient travel on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multiple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terrains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Possible locomotion under water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32" name="Google Shape;532;p37" title="Future Scop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5" y="959550"/>
            <a:ext cx="4556600" cy="3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